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71" d="100"/>
          <a:sy n="71" d="100"/>
        </p:scale>
        <p:origin x="-113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Date Placeholder 29"/>
          <p:cNvSpPr>
            <a:spLocks noGrp="1"/>
          </p:cNvSpPr>
          <p:nvPr>
            <p:ph type="dt" sz="half" idx="10"/>
          </p:nvPr>
        </p:nvSpPr>
        <p:spPr/>
        <p:txBody>
          <a:bodyPr/>
          <a:lstStyle/>
          <a:p>
            <a:fld id="{A896AE58-F6C1-4597-A37C-4072C223FC1C}" type="datetimeFigureOut">
              <a:rPr lang="ar-IQ" smtClean="0"/>
              <a:t>13/10/1445</a:t>
            </a:fld>
            <a:endParaRPr lang="ar-IQ"/>
          </a:p>
        </p:txBody>
      </p:sp>
      <p:sp>
        <p:nvSpPr>
          <p:cNvPr id="19" name="Footer Placeholder 18"/>
          <p:cNvSpPr>
            <a:spLocks noGrp="1"/>
          </p:cNvSpPr>
          <p:nvPr>
            <p:ph type="ftr" sz="quarter" idx="11"/>
          </p:nvPr>
        </p:nvSpPr>
        <p:spPr/>
        <p:txBody>
          <a:bodyPr/>
          <a:lstStyle/>
          <a:p>
            <a:endParaRPr lang="ar-IQ"/>
          </a:p>
        </p:txBody>
      </p:sp>
      <p:sp>
        <p:nvSpPr>
          <p:cNvPr id="27" name="Slide Number Placeholder 26"/>
          <p:cNvSpPr>
            <a:spLocks noGrp="1"/>
          </p:cNvSpPr>
          <p:nvPr>
            <p:ph type="sldNum" sz="quarter" idx="12"/>
          </p:nvPr>
        </p:nvSpPr>
        <p:spPr/>
        <p:txBody>
          <a:bodyPr/>
          <a:lstStyle/>
          <a:p>
            <a:fld id="{437ECFA9-641C-4AA1-BB16-F10A90AE6C6D}"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A896AE58-F6C1-4597-A37C-4072C223FC1C}" type="datetimeFigureOut">
              <a:rPr lang="ar-IQ" smtClean="0"/>
              <a:t>13/10/1445</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37ECFA9-641C-4AA1-BB16-F10A90AE6C6D}"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A896AE58-F6C1-4597-A37C-4072C223FC1C}" type="datetimeFigureOut">
              <a:rPr lang="ar-IQ" smtClean="0"/>
              <a:t>13/10/1445</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37ECFA9-641C-4AA1-BB16-F10A90AE6C6D}"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Content Placeholder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A896AE58-F6C1-4597-A37C-4072C223FC1C}" type="datetimeFigureOut">
              <a:rPr lang="ar-IQ" smtClean="0"/>
              <a:t>13/10/1445</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37ECFA9-641C-4AA1-BB16-F10A90AE6C6D}"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Date Placeholder 3"/>
          <p:cNvSpPr>
            <a:spLocks noGrp="1"/>
          </p:cNvSpPr>
          <p:nvPr>
            <p:ph type="dt" sz="half" idx="10"/>
          </p:nvPr>
        </p:nvSpPr>
        <p:spPr/>
        <p:txBody>
          <a:bodyPr/>
          <a:lstStyle/>
          <a:p>
            <a:fld id="{A896AE58-F6C1-4597-A37C-4072C223FC1C}" type="datetimeFigureOut">
              <a:rPr lang="ar-IQ" smtClean="0"/>
              <a:t>13/10/1445</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37ECFA9-641C-4AA1-BB16-F10A90AE6C6D}"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A896AE58-F6C1-4597-A37C-4072C223FC1C}" type="datetimeFigureOut">
              <a:rPr lang="ar-IQ" smtClean="0"/>
              <a:t>13/10/1445</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37ECFA9-641C-4AA1-BB16-F10A90AE6C6D}"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Date Placeholder 6"/>
          <p:cNvSpPr>
            <a:spLocks noGrp="1"/>
          </p:cNvSpPr>
          <p:nvPr>
            <p:ph type="dt" sz="half" idx="10"/>
          </p:nvPr>
        </p:nvSpPr>
        <p:spPr/>
        <p:txBody>
          <a:bodyPr/>
          <a:lstStyle/>
          <a:p>
            <a:fld id="{A896AE58-F6C1-4597-A37C-4072C223FC1C}" type="datetimeFigureOut">
              <a:rPr lang="ar-IQ" smtClean="0"/>
              <a:t>13/10/1445</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437ECFA9-641C-4AA1-BB16-F10A90AE6C6D}"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Date Placeholder 2"/>
          <p:cNvSpPr>
            <a:spLocks noGrp="1"/>
          </p:cNvSpPr>
          <p:nvPr>
            <p:ph type="dt" sz="half" idx="10"/>
          </p:nvPr>
        </p:nvSpPr>
        <p:spPr/>
        <p:txBody>
          <a:bodyPr/>
          <a:lstStyle/>
          <a:p>
            <a:fld id="{A896AE58-F6C1-4597-A37C-4072C223FC1C}" type="datetimeFigureOut">
              <a:rPr lang="ar-IQ" smtClean="0"/>
              <a:t>13/10/1445</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437ECFA9-641C-4AA1-BB16-F10A90AE6C6D}"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96AE58-F6C1-4597-A37C-4072C223FC1C}" type="datetimeFigureOut">
              <a:rPr lang="ar-IQ" smtClean="0"/>
              <a:t>13/10/1445</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437ECFA9-641C-4AA1-BB16-F10A90AE6C6D}"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A896AE58-F6C1-4597-A37C-4072C223FC1C}" type="datetimeFigureOut">
              <a:rPr lang="ar-IQ" smtClean="0"/>
              <a:t>13/10/1445</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37ECFA9-641C-4AA1-BB16-F10A90AE6C6D}"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Date Placeholder 4"/>
          <p:cNvSpPr>
            <a:spLocks noGrp="1"/>
          </p:cNvSpPr>
          <p:nvPr>
            <p:ph type="dt" sz="half" idx="10"/>
          </p:nvPr>
        </p:nvSpPr>
        <p:spPr/>
        <p:txBody>
          <a:bodyPr/>
          <a:lstStyle/>
          <a:p>
            <a:fld id="{A896AE58-F6C1-4597-A37C-4072C223FC1C}" type="datetimeFigureOut">
              <a:rPr lang="ar-IQ" smtClean="0"/>
              <a:t>13/10/1445</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a:xfrm>
            <a:off x="8077200" y="6356350"/>
            <a:ext cx="609600" cy="365125"/>
          </a:xfrm>
        </p:spPr>
        <p:txBody>
          <a:bodyPr/>
          <a:lstStyle/>
          <a:p>
            <a:fld id="{437ECFA9-641C-4AA1-BB16-F10A90AE6C6D}" type="slidenum">
              <a:rPr lang="ar-IQ" smtClean="0"/>
              <a:t>‹#›</a:t>
            </a:fld>
            <a:endParaRPr lang="ar-IQ"/>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الأيقونة لإضافة صورة</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896AE58-F6C1-4597-A37C-4072C223FC1C}" type="datetimeFigureOut">
              <a:rPr lang="ar-IQ" smtClean="0"/>
              <a:t>13/10/1445</a:t>
            </a:fld>
            <a:endParaRPr lang="ar-IQ"/>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IQ"/>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37ECFA9-641C-4AA1-BB16-F10A90AE6C6D}" type="slidenum">
              <a:rPr lang="ar-IQ" smtClean="0"/>
              <a:t>‹#›</a:t>
            </a:fld>
            <a:endParaRPr lang="ar-IQ"/>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611560" y="188640"/>
            <a:ext cx="7160840" cy="5450160"/>
          </a:xfrm>
        </p:spPr>
        <p:txBody>
          <a:bodyPr>
            <a:normAutofit/>
          </a:bodyPr>
          <a:lstStyle/>
          <a:p>
            <a:r>
              <a:rPr lang="ar-IQ" b="1" dirty="0"/>
              <a:t>أدغال العائلة النجيلية </a:t>
            </a:r>
            <a:r>
              <a:rPr lang="en-US" b="1" dirty="0" err="1"/>
              <a:t>Poaceae</a:t>
            </a:r>
            <a:endParaRPr lang="en-US" dirty="0"/>
          </a:p>
          <a:p>
            <a:r>
              <a:rPr lang="ar-IQ" b="1" dirty="0"/>
              <a:t>ثانياً: الأدغال المعمرة وتشمل </a:t>
            </a:r>
            <a:endParaRPr lang="en-US" dirty="0"/>
          </a:p>
          <a:p>
            <a:r>
              <a:rPr lang="en-US" b="1" dirty="0"/>
              <a:t> </a:t>
            </a:r>
            <a:endParaRPr lang="en-US" dirty="0"/>
          </a:p>
          <a:p>
            <a:r>
              <a:rPr lang="en-US" b="1" dirty="0"/>
              <a:t> </a:t>
            </a:r>
            <a:r>
              <a:rPr lang="ar-IQ" b="1" dirty="0"/>
              <a:t>1. الثيل  </a:t>
            </a:r>
            <a:r>
              <a:rPr lang="en-US" b="1" dirty="0"/>
              <a:t>Bermuda grass </a:t>
            </a:r>
            <a:endParaRPr lang="en-US" dirty="0"/>
          </a:p>
          <a:p>
            <a:r>
              <a:rPr lang="ar-IQ" b="1" dirty="0"/>
              <a:t>   </a:t>
            </a:r>
            <a:r>
              <a:rPr lang="ar-IQ" b="1" dirty="0" err="1"/>
              <a:t>الأسم</a:t>
            </a:r>
            <a:r>
              <a:rPr lang="ar-IQ" b="1" dirty="0"/>
              <a:t> العلمي    </a:t>
            </a:r>
            <a:r>
              <a:rPr lang="en-US" b="1" u="sng" dirty="0"/>
              <a:t>Cynodon </a:t>
            </a:r>
            <a:r>
              <a:rPr lang="en-US" b="1" u="sng" dirty="0" smtClean="0"/>
              <a:t> </a:t>
            </a:r>
            <a:r>
              <a:rPr lang="en-US" b="1" u="sng" dirty="0" err="1" smtClean="0"/>
              <a:t>dactylon</a:t>
            </a:r>
            <a:r>
              <a:rPr lang="en-US" b="1" u="sng" dirty="0" smtClean="0"/>
              <a:t> </a:t>
            </a:r>
            <a:endParaRPr lang="en-US" dirty="0"/>
          </a:p>
          <a:p>
            <a:r>
              <a:rPr lang="ar-IQ" b="1" dirty="0"/>
              <a:t>من الأدغال المعمرة التي تتكاثر </a:t>
            </a:r>
            <a:r>
              <a:rPr lang="ar-IQ" b="1" dirty="0" err="1"/>
              <a:t>بالرايزومات</a:t>
            </a:r>
            <a:r>
              <a:rPr lang="ar-IQ" b="1" dirty="0"/>
              <a:t> والمدادات والبذور ينمو وينتشر في حقول المحاصيل الصيفية والبساتين والحدائق والمنتزهات، الساق ممتدة ومضطجعة فوق سطح التربة وهي ضعيفة كثيرة العقد والبذور صغيرة الحجم </a:t>
            </a:r>
            <a:r>
              <a:rPr lang="ar-IQ" b="1" dirty="0" smtClean="0"/>
              <a:t>.</a:t>
            </a:r>
            <a:r>
              <a:rPr lang="ar-IQ" b="1" dirty="0"/>
              <a:t> يتواجد </a:t>
            </a:r>
            <a:r>
              <a:rPr lang="ar-IQ" b="1" dirty="0" err="1"/>
              <a:t>باعداد</a:t>
            </a:r>
            <a:r>
              <a:rPr lang="ar-IQ" b="1" dirty="0"/>
              <a:t> كبيرة في الترب الرملية والأراضي المتروكة بدون زراعة وعلى جوانب قنوات الري. </a:t>
            </a:r>
            <a:endParaRPr lang="en-US" dirty="0"/>
          </a:p>
          <a:p>
            <a:endParaRPr lang="en-US" dirty="0"/>
          </a:p>
          <a:p>
            <a:endParaRPr lang="ar-IQ" dirty="0"/>
          </a:p>
        </p:txBody>
      </p:sp>
    </p:spTree>
    <p:extLst>
      <p:ext uri="{BB962C8B-B14F-4D97-AF65-F5344CB8AC3E}">
        <p14:creationId xmlns:p14="http://schemas.microsoft.com/office/powerpoint/2010/main" val="3137780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548680"/>
            <a:ext cx="8229600" cy="5577483"/>
          </a:xfrm>
        </p:spPr>
        <p:txBody>
          <a:bodyPr/>
          <a:lstStyle/>
          <a:p>
            <a:r>
              <a:rPr lang="ar-IQ" b="1" dirty="0"/>
              <a:t>2. </a:t>
            </a:r>
            <a:r>
              <a:rPr lang="ar-IQ" b="1" dirty="0" smtClean="0"/>
              <a:t>الحلفا </a:t>
            </a:r>
            <a:r>
              <a:rPr lang="en-US" b="1" dirty="0" err="1"/>
              <a:t>Blady</a:t>
            </a:r>
            <a:r>
              <a:rPr lang="en-US" b="1" dirty="0"/>
              <a:t> grass </a:t>
            </a:r>
            <a:endParaRPr lang="en-US" dirty="0"/>
          </a:p>
          <a:p>
            <a:r>
              <a:rPr lang="ar-IQ" b="1" dirty="0"/>
              <a:t>   </a:t>
            </a:r>
            <a:r>
              <a:rPr lang="ar-IQ" b="1" dirty="0" err="1"/>
              <a:t>الأسم</a:t>
            </a:r>
            <a:r>
              <a:rPr lang="ar-IQ" b="1" dirty="0"/>
              <a:t> العلمي  </a:t>
            </a:r>
            <a:r>
              <a:rPr lang="en-US" b="1" u="sng" dirty="0" err="1"/>
              <a:t>Imperate</a:t>
            </a:r>
            <a:r>
              <a:rPr lang="en-US" b="1" u="sng" dirty="0"/>
              <a:t> </a:t>
            </a:r>
            <a:r>
              <a:rPr lang="en-US" b="1" u="sng" dirty="0" err="1"/>
              <a:t>cylindrica</a:t>
            </a:r>
            <a:r>
              <a:rPr lang="en-US" b="1" u="sng" dirty="0"/>
              <a:t> </a:t>
            </a:r>
            <a:endParaRPr lang="en-US" dirty="0"/>
          </a:p>
          <a:p>
            <a:r>
              <a:rPr lang="ar-IQ" b="1" dirty="0"/>
              <a:t>من النباتات المعمرة التي تتكاثر بالبذور </a:t>
            </a:r>
            <a:r>
              <a:rPr lang="ar-IQ" b="1" dirty="0" err="1"/>
              <a:t>والرايزومات</a:t>
            </a:r>
            <a:r>
              <a:rPr lang="ar-IQ" b="1" dirty="0"/>
              <a:t> والعقل وهو دغل خبيث واسع </a:t>
            </a:r>
            <a:r>
              <a:rPr lang="ar-IQ" b="1" dirty="0" err="1"/>
              <a:t>الأنتشار</a:t>
            </a:r>
            <a:r>
              <a:rPr lang="ar-IQ" b="1" dirty="0"/>
              <a:t>، وهو ذا ساق قائم متفرع </a:t>
            </a:r>
            <a:r>
              <a:rPr lang="ar-IQ" b="1" dirty="0" smtClean="0"/>
              <a:t> </a:t>
            </a:r>
            <a:r>
              <a:rPr lang="ar-IQ" b="1" dirty="0"/>
              <a:t>مكون من سلاميات والأوراق خشنة الملمس ذات حواف حادة ونهاية مدببة، وينتشر الدغل في الحقول الزراعية والبساتين والحدائق.</a:t>
            </a:r>
            <a:endParaRPr lang="en-US" dirty="0"/>
          </a:p>
          <a:p>
            <a:endParaRPr lang="ar-IQ" dirty="0"/>
          </a:p>
        </p:txBody>
      </p:sp>
    </p:spTree>
    <p:extLst>
      <p:ext uri="{BB962C8B-B14F-4D97-AF65-F5344CB8AC3E}">
        <p14:creationId xmlns:p14="http://schemas.microsoft.com/office/powerpoint/2010/main" val="29996948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76672"/>
            <a:ext cx="8229600" cy="5649491"/>
          </a:xfrm>
        </p:spPr>
        <p:txBody>
          <a:bodyPr/>
          <a:lstStyle/>
          <a:p>
            <a:r>
              <a:rPr lang="ar-IQ" b="1" dirty="0"/>
              <a:t> </a:t>
            </a:r>
            <a:endParaRPr lang="en-US" dirty="0"/>
          </a:p>
          <a:p>
            <a:r>
              <a:rPr lang="ar-IQ" b="1" dirty="0"/>
              <a:t>3. القصب البري </a:t>
            </a:r>
            <a:r>
              <a:rPr lang="en-US" b="1" dirty="0"/>
              <a:t>Common reed </a:t>
            </a:r>
            <a:endParaRPr lang="en-US" dirty="0"/>
          </a:p>
          <a:p>
            <a:r>
              <a:rPr lang="en-US" b="1" dirty="0"/>
              <a:t>  </a:t>
            </a:r>
            <a:r>
              <a:rPr lang="ar-IQ" b="1" dirty="0"/>
              <a:t>  </a:t>
            </a:r>
            <a:r>
              <a:rPr lang="ar-IQ" b="1" dirty="0" err="1"/>
              <a:t>الأسم</a:t>
            </a:r>
            <a:r>
              <a:rPr lang="ar-IQ" b="1" dirty="0"/>
              <a:t> العلمي   </a:t>
            </a:r>
            <a:r>
              <a:rPr lang="en-US" b="1" dirty="0"/>
              <a:t>       </a:t>
            </a:r>
            <a:r>
              <a:rPr lang="en-US" b="1" u="sng" dirty="0" err="1"/>
              <a:t>Phragmites</a:t>
            </a:r>
            <a:r>
              <a:rPr lang="en-US" b="1" u="sng" dirty="0"/>
              <a:t> </a:t>
            </a:r>
            <a:r>
              <a:rPr lang="en-US" b="1" u="sng" dirty="0" err="1"/>
              <a:t>anstrales</a:t>
            </a:r>
            <a:r>
              <a:rPr lang="en-US" b="1" u="sng" dirty="0"/>
              <a:t> </a:t>
            </a:r>
            <a:endParaRPr lang="en-US" dirty="0"/>
          </a:p>
          <a:p>
            <a:r>
              <a:rPr lang="ar-IQ" b="1" dirty="0"/>
              <a:t>   دغل معمر يتكاثر بالبذور </a:t>
            </a:r>
            <a:r>
              <a:rPr lang="ar-IQ" b="1" dirty="0" err="1"/>
              <a:t>والرايزومات</a:t>
            </a:r>
            <a:r>
              <a:rPr lang="ar-IQ" b="1" dirty="0"/>
              <a:t> وينمو هذا الدغل في مجاميع كبيرة في المستنقعات وضفاف الأنهار والأراضي الرطبة وهو يتحمل الملوحة </a:t>
            </a:r>
            <a:r>
              <a:rPr lang="ar-IQ" b="1" dirty="0" smtClean="0"/>
              <a:t>ويكون </a:t>
            </a:r>
            <a:r>
              <a:rPr lang="ar-IQ" b="1" dirty="0"/>
              <a:t>قابلاً للرعي من قبل المواشي في المراحل الأولى من النمو إلا انه يصبح خشن الملمس في المراحل الأخيرة للنمو. الساق قائم طويل ذو عقد عديدة طوله يبلغ 2-3 متر والأوراق شريطية خشنة الملمس والبذور صغيرة.</a:t>
            </a:r>
            <a:endParaRPr lang="en-US" dirty="0"/>
          </a:p>
          <a:p>
            <a:endParaRPr lang="ar-IQ" dirty="0"/>
          </a:p>
        </p:txBody>
      </p:sp>
    </p:spTree>
    <p:extLst>
      <p:ext uri="{BB962C8B-B14F-4D97-AF65-F5344CB8AC3E}">
        <p14:creationId xmlns:p14="http://schemas.microsoft.com/office/powerpoint/2010/main" val="41102223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76672"/>
            <a:ext cx="8229600" cy="5649491"/>
          </a:xfrm>
        </p:spPr>
        <p:txBody>
          <a:bodyPr>
            <a:normAutofit/>
          </a:bodyPr>
          <a:lstStyle/>
          <a:p>
            <a:r>
              <a:rPr lang="ar-IQ" b="1" dirty="0"/>
              <a:t>4. </a:t>
            </a:r>
            <a:r>
              <a:rPr lang="ar-IQ" b="1" dirty="0" err="1"/>
              <a:t>الزمزوم</a:t>
            </a:r>
            <a:r>
              <a:rPr lang="ar-IQ" b="1" dirty="0"/>
              <a:t> </a:t>
            </a:r>
            <a:r>
              <a:rPr lang="en-US" b="1" dirty="0"/>
              <a:t>Hairy-nod grass </a:t>
            </a:r>
            <a:endParaRPr lang="en-US" dirty="0"/>
          </a:p>
          <a:p>
            <a:r>
              <a:rPr lang="ar-IQ" b="1" dirty="0"/>
              <a:t>    </a:t>
            </a:r>
            <a:r>
              <a:rPr lang="ar-IQ" b="1" dirty="0" err="1"/>
              <a:t>الأسم</a:t>
            </a:r>
            <a:r>
              <a:rPr lang="ar-IQ" b="1" dirty="0"/>
              <a:t> العلمي  </a:t>
            </a:r>
            <a:r>
              <a:rPr lang="en-US" b="1" u="sng" dirty="0" err="1"/>
              <a:t>Dichanthium</a:t>
            </a:r>
            <a:r>
              <a:rPr lang="en-US" b="1" u="sng" dirty="0"/>
              <a:t> </a:t>
            </a:r>
            <a:r>
              <a:rPr lang="en-US" b="1" u="sng" dirty="0" err="1"/>
              <a:t>annulatum</a:t>
            </a:r>
            <a:r>
              <a:rPr lang="en-US" b="1" u="sng" dirty="0"/>
              <a:t> </a:t>
            </a:r>
            <a:endParaRPr lang="en-US" dirty="0"/>
          </a:p>
          <a:p>
            <a:r>
              <a:rPr lang="ar-IQ" b="1" dirty="0"/>
              <a:t>دغل معمر يتكاثر بالبذور </a:t>
            </a:r>
            <a:r>
              <a:rPr lang="ar-IQ" b="1" dirty="0" err="1"/>
              <a:t>والرايزومات</a:t>
            </a:r>
            <a:r>
              <a:rPr lang="ar-IQ" b="1" dirty="0"/>
              <a:t>، يرعى من قبل الحيوانات وهو ذات قيمة غذائية جيدة. الساق عشبية قائمة ملساء خالية من الزغب يصل ارتفاع النبات 1 متر، الأوراق شريطية خضراء والنورة الزهرية ذات لون بنفسجي والبذور صغيرة جداً. </a:t>
            </a:r>
            <a:endParaRPr lang="en-US" dirty="0"/>
          </a:p>
          <a:p>
            <a:r>
              <a:rPr lang="ar-IQ" b="1" dirty="0"/>
              <a:t>5. الجولان </a:t>
            </a:r>
            <a:r>
              <a:rPr lang="en-US" b="1" dirty="0" err="1"/>
              <a:t>Bornyard</a:t>
            </a:r>
            <a:r>
              <a:rPr lang="en-US" b="1" dirty="0"/>
              <a:t> grass  </a:t>
            </a:r>
            <a:endParaRPr lang="en-US" dirty="0"/>
          </a:p>
          <a:p>
            <a:r>
              <a:rPr lang="ar-IQ" b="1" dirty="0"/>
              <a:t>  </a:t>
            </a:r>
            <a:r>
              <a:rPr lang="ar-IQ" b="1" dirty="0" err="1"/>
              <a:t>الأسم</a:t>
            </a:r>
            <a:r>
              <a:rPr lang="ar-IQ" b="1" dirty="0"/>
              <a:t> العلمي  </a:t>
            </a:r>
            <a:r>
              <a:rPr lang="en-US" b="1" u="sng" dirty="0" err="1"/>
              <a:t>Echinochloa</a:t>
            </a:r>
            <a:r>
              <a:rPr lang="en-US" b="1" u="sng" dirty="0"/>
              <a:t> </a:t>
            </a:r>
            <a:r>
              <a:rPr lang="en-US" b="1" u="sng" dirty="0" err="1"/>
              <a:t>cruss-galli</a:t>
            </a:r>
            <a:r>
              <a:rPr lang="en-US" b="1" u="sng" dirty="0"/>
              <a:t> </a:t>
            </a:r>
            <a:endParaRPr lang="en-US" dirty="0"/>
          </a:p>
          <a:p>
            <a:r>
              <a:rPr lang="ar-IQ" b="1" dirty="0"/>
              <a:t> </a:t>
            </a:r>
            <a:endParaRPr lang="en-US" dirty="0"/>
          </a:p>
          <a:p>
            <a:r>
              <a:rPr lang="ar-IQ" b="1" dirty="0"/>
              <a:t>6. </a:t>
            </a:r>
            <a:r>
              <a:rPr lang="ar-IQ" b="1" dirty="0" err="1"/>
              <a:t>العجرش</a:t>
            </a:r>
            <a:r>
              <a:rPr lang="ar-IQ" b="1" dirty="0"/>
              <a:t>  </a:t>
            </a:r>
            <a:r>
              <a:rPr lang="en-US" b="1" dirty="0"/>
              <a:t>Brome grass </a:t>
            </a:r>
            <a:endParaRPr lang="en-US" dirty="0"/>
          </a:p>
          <a:p>
            <a:r>
              <a:rPr lang="ar-IQ" b="1" dirty="0"/>
              <a:t> </a:t>
            </a:r>
            <a:r>
              <a:rPr lang="ar-IQ" b="1" dirty="0" err="1"/>
              <a:t>الأسم</a:t>
            </a:r>
            <a:r>
              <a:rPr lang="ar-IQ" b="1" dirty="0"/>
              <a:t> العلمي </a:t>
            </a:r>
            <a:r>
              <a:rPr lang="en-US" b="1" u="sng" dirty="0" err="1"/>
              <a:t>Bromus</a:t>
            </a:r>
            <a:r>
              <a:rPr lang="en-US" b="1" u="sng" dirty="0"/>
              <a:t> </a:t>
            </a:r>
            <a:r>
              <a:rPr lang="en-US" b="1" u="sng" dirty="0" err="1"/>
              <a:t>spp</a:t>
            </a:r>
            <a:r>
              <a:rPr lang="en-US" b="1" u="sng" dirty="0"/>
              <a:t> </a:t>
            </a:r>
            <a:endParaRPr lang="en-US" dirty="0"/>
          </a:p>
          <a:p>
            <a:endParaRPr lang="ar-IQ" dirty="0"/>
          </a:p>
        </p:txBody>
      </p:sp>
    </p:spTree>
    <p:extLst>
      <p:ext uri="{BB962C8B-B14F-4D97-AF65-F5344CB8AC3E}">
        <p14:creationId xmlns:p14="http://schemas.microsoft.com/office/powerpoint/2010/main" val="19732558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260648"/>
            <a:ext cx="8229600" cy="5865515"/>
          </a:xfrm>
        </p:spPr>
        <p:txBody>
          <a:bodyPr/>
          <a:lstStyle/>
          <a:p>
            <a:r>
              <a:rPr lang="ar-IQ" b="1" dirty="0"/>
              <a:t>7. </a:t>
            </a:r>
            <a:r>
              <a:rPr lang="ar-IQ" b="1" dirty="0" err="1"/>
              <a:t>سفرندة</a:t>
            </a:r>
            <a:r>
              <a:rPr lang="ar-IQ" b="1" dirty="0"/>
              <a:t> </a:t>
            </a:r>
            <a:r>
              <a:rPr lang="en-US" b="1" dirty="0" err="1"/>
              <a:t>Gohnson</a:t>
            </a:r>
            <a:r>
              <a:rPr lang="en-US" b="1" dirty="0"/>
              <a:t> Grass </a:t>
            </a:r>
            <a:endParaRPr lang="en-US" dirty="0"/>
          </a:p>
          <a:p>
            <a:r>
              <a:rPr lang="ar-IQ" b="1" dirty="0"/>
              <a:t>   </a:t>
            </a:r>
            <a:r>
              <a:rPr lang="ar-IQ" b="1" dirty="0" err="1"/>
              <a:t>الأسم</a:t>
            </a:r>
            <a:r>
              <a:rPr lang="ar-IQ" b="1" dirty="0"/>
              <a:t> العلمي  </a:t>
            </a:r>
            <a:r>
              <a:rPr lang="en-US" b="1" u="sng" dirty="0"/>
              <a:t>Sorghum </a:t>
            </a:r>
            <a:r>
              <a:rPr lang="en-US" b="1" u="sng" dirty="0" err="1"/>
              <a:t>halepense</a:t>
            </a:r>
            <a:r>
              <a:rPr lang="en-US" b="1" u="sng" dirty="0"/>
              <a:t> </a:t>
            </a:r>
            <a:endParaRPr lang="en-US" dirty="0"/>
          </a:p>
          <a:p>
            <a:r>
              <a:rPr lang="ar-IQ" b="1" dirty="0"/>
              <a:t>من الأدغال المعمرة التي تتكاثر بالبذور </a:t>
            </a:r>
            <a:r>
              <a:rPr lang="ar-IQ" b="1" dirty="0" err="1"/>
              <a:t>والرايزومات</a:t>
            </a:r>
            <a:r>
              <a:rPr lang="ar-IQ" b="1" dirty="0"/>
              <a:t>، وهو من الأدغال الشائعة في حقول المحاصيل الصيفية كما ينمو في الحدائق والبساتين والأراضي المتروكة وعلى ضفاف قنوات الري. وهو نبات جيد للرعي وعمل الدريس إلا انه يسبب تسمم للمواشي في مراحل </a:t>
            </a:r>
            <a:r>
              <a:rPr lang="ar-IQ" b="1" dirty="0" smtClean="0"/>
              <a:t>النمو </a:t>
            </a:r>
            <a:r>
              <a:rPr lang="ar-IQ" b="1" dirty="0"/>
              <a:t>الأولى أو في حالة تعرض النبات للعطش بسبب زيادة تركيز حامض </a:t>
            </a:r>
            <a:r>
              <a:rPr lang="ar-IQ" b="1" dirty="0" err="1"/>
              <a:t>الهيدروسيانيك</a:t>
            </a:r>
            <a:r>
              <a:rPr lang="ar-IQ" b="1" dirty="0"/>
              <a:t>. الساق قائمة ملساء سميكة تحت سطح التربة والأوراق شريطية والأزهار خضراء اللون. </a:t>
            </a:r>
            <a:endParaRPr lang="en-US" dirty="0"/>
          </a:p>
          <a:p>
            <a:endParaRPr lang="ar-IQ" dirty="0"/>
          </a:p>
        </p:txBody>
      </p:sp>
    </p:spTree>
    <p:extLst>
      <p:ext uri="{BB962C8B-B14F-4D97-AF65-F5344CB8AC3E}">
        <p14:creationId xmlns:p14="http://schemas.microsoft.com/office/powerpoint/2010/main" val="36381737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332656"/>
            <a:ext cx="8229600" cy="5793507"/>
          </a:xfrm>
        </p:spPr>
        <p:txBody>
          <a:bodyPr/>
          <a:lstStyle/>
          <a:p>
            <a:r>
              <a:rPr lang="ar-IQ" b="1" dirty="0"/>
              <a:t>** وتكافح الأدغال النجيلية المعمرة بأحد المبيدات التالية :</a:t>
            </a:r>
            <a:endParaRPr lang="en-US" dirty="0"/>
          </a:p>
          <a:p>
            <a:pPr lvl="0"/>
            <a:r>
              <a:rPr lang="en-US" b="1" dirty="0"/>
              <a:t>glyphosate</a:t>
            </a:r>
            <a:r>
              <a:rPr lang="ar-IQ" b="1" dirty="0"/>
              <a:t> .</a:t>
            </a:r>
            <a:endParaRPr lang="en-US" dirty="0"/>
          </a:p>
          <a:p>
            <a:pPr lvl="0"/>
            <a:r>
              <a:rPr lang="en-US" b="1" dirty="0"/>
              <a:t>T.C.A.</a:t>
            </a:r>
            <a:r>
              <a:rPr lang="ar-IQ" b="1" dirty="0"/>
              <a:t> .</a:t>
            </a:r>
            <a:endParaRPr lang="en-US" dirty="0"/>
          </a:p>
          <a:p>
            <a:pPr lvl="0"/>
            <a:r>
              <a:rPr lang="en-US" b="1" dirty="0"/>
              <a:t> </a:t>
            </a:r>
            <a:r>
              <a:rPr lang="en-US" b="1" dirty="0" err="1"/>
              <a:t>dalapon</a:t>
            </a:r>
            <a:endParaRPr lang="en-US" dirty="0"/>
          </a:p>
          <a:p>
            <a:r>
              <a:rPr lang="ar-IQ" b="1" dirty="0"/>
              <a:t> </a:t>
            </a:r>
            <a:endParaRPr lang="en-US" dirty="0"/>
          </a:p>
          <a:p>
            <a:endParaRPr lang="ar-IQ" dirty="0"/>
          </a:p>
        </p:txBody>
      </p:sp>
    </p:spTree>
    <p:extLst>
      <p:ext uri="{BB962C8B-B14F-4D97-AF65-F5344CB8AC3E}">
        <p14:creationId xmlns:p14="http://schemas.microsoft.com/office/powerpoint/2010/main" val="249336916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18</TotalTime>
  <Words>213</Words>
  <Application>Microsoft Office PowerPoint</Application>
  <PresentationFormat>عرض على الشاشة (3:4)‏</PresentationFormat>
  <Paragraphs>29</Paragraphs>
  <Slides>6</Slides>
  <Notes>0</Notes>
  <HiddenSlides>0</HiddenSlides>
  <MMClips>0</MMClips>
  <ScaleCrop>false</ScaleCrop>
  <HeadingPairs>
    <vt:vector size="4" baseType="variant">
      <vt:variant>
        <vt:lpstr>نسق</vt:lpstr>
      </vt:variant>
      <vt:variant>
        <vt:i4>1</vt:i4>
      </vt:variant>
      <vt:variant>
        <vt:lpstr>عناوين الشرائح</vt:lpstr>
      </vt:variant>
      <vt:variant>
        <vt:i4>6</vt:i4>
      </vt:variant>
    </vt:vector>
  </HeadingPairs>
  <TitlesOfParts>
    <vt:vector size="7" baseType="lpstr">
      <vt:lpstr>تدفق</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Microsoft (C)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mohammed</dc:creator>
  <cp:lastModifiedBy>mohammed</cp:lastModifiedBy>
  <cp:revision>14</cp:revision>
  <dcterms:created xsi:type="dcterms:W3CDTF">2024-02-25T05:42:18Z</dcterms:created>
  <dcterms:modified xsi:type="dcterms:W3CDTF">2024-04-21T05:28:32Z</dcterms:modified>
</cp:coreProperties>
</file>